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72" r:id="rId2"/>
    <p:sldId id="259" r:id="rId3"/>
    <p:sldId id="260" r:id="rId4"/>
    <p:sldId id="273" r:id="rId5"/>
  </p:sldIdLst>
  <p:sldSz cx="18288000" cy="10287000"/>
  <p:notesSz cx="18288000" cy="10287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49231" autoAdjust="0"/>
  </p:normalViewPr>
  <p:slideViewPr>
    <p:cSldViewPr>
      <p:cViewPr varScale="1">
        <p:scale>
          <a:sx n="55" d="100"/>
          <a:sy n="55" d="100"/>
        </p:scale>
        <p:origin x="658"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7924800" cy="51435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0358438" y="0"/>
            <a:ext cx="7924800" cy="514350"/>
          </a:xfrm>
          <a:prstGeom prst="rect">
            <a:avLst/>
          </a:prstGeom>
        </p:spPr>
        <p:txBody>
          <a:bodyPr vert="horz" lIns="91440" tIns="45720" rIns="91440" bIns="45720" rtlCol="0"/>
          <a:lstStyle>
            <a:lvl1pPr algn="r">
              <a:defRPr sz="1200"/>
            </a:lvl1pPr>
          </a:lstStyle>
          <a:p>
            <a:fld id="{979E0381-1EEA-4D06-83E4-AF626DD5433E}" type="datetimeFigureOut">
              <a:rPr lang="ru-RU" smtClean="0"/>
              <a:t>11.11.2025</a:t>
            </a:fld>
            <a:endParaRPr lang="ru-RU"/>
          </a:p>
        </p:txBody>
      </p:sp>
      <p:sp>
        <p:nvSpPr>
          <p:cNvPr id="4" name="Образ слайда 3"/>
          <p:cNvSpPr>
            <a:spLocks noGrp="1" noRot="1" noChangeAspect="1"/>
          </p:cNvSpPr>
          <p:nvPr>
            <p:ph type="sldImg" idx="2"/>
          </p:nvPr>
        </p:nvSpPr>
        <p:spPr>
          <a:xfrm>
            <a:off x="5715000" y="771525"/>
            <a:ext cx="6858000" cy="3857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828800" y="4886325"/>
            <a:ext cx="14630400" cy="46291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771063"/>
            <a:ext cx="7924800" cy="51435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0358438" y="9771063"/>
            <a:ext cx="7924800" cy="514350"/>
          </a:xfrm>
          <a:prstGeom prst="rect">
            <a:avLst/>
          </a:prstGeom>
        </p:spPr>
        <p:txBody>
          <a:bodyPr vert="horz" lIns="91440" tIns="45720" rIns="91440" bIns="45720" rtlCol="0" anchor="b"/>
          <a:lstStyle>
            <a:lvl1pPr algn="r">
              <a:defRPr sz="1200"/>
            </a:lvl1pPr>
          </a:lstStyle>
          <a:p>
            <a:fld id="{24D7B723-4539-4C9C-B79F-70350A357086}" type="slidenum">
              <a:rPr lang="ru-RU" smtClean="0"/>
              <a:t>‹#›</a:t>
            </a:fld>
            <a:endParaRPr lang="ru-RU"/>
          </a:p>
        </p:txBody>
      </p:sp>
    </p:spTree>
    <p:extLst>
      <p:ext uri="{BB962C8B-B14F-4D97-AF65-F5344CB8AC3E}">
        <p14:creationId xmlns:p14="http://schemas.microsoft.com/office/powerpoint/2010/main" val="3371242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497433"/>
            <a:ext cx="18287999" cy="4789566"/>
          </a:xfrm>
          <a:prstGeom prst="rect">
            <a:avLst/>
          </a:prstGeom>
          <a:blipFill>
            <a:blip r:embed="rId2" cstate="print"/>
            <a:stretch>
              <a:fillRect/>
            </a:stretch>
          </a:blipFill>
        </p:spPr>
        <p:txBody>
          <a:bodyPr wrap="square" lIns="0" tIns="0" rIns="0" bIns="0" rtlCol="0"/>
          <a:lstStyle/>
          <a:p>
            <a:endParaRPr/>
          </a:p>
        </p:txBody>
      </p:sp>
      <p:sp>
        <p:nvSpPr>
          <p:cNvPr id="17" name="bg object 17"/>
          <p:cNvSpPr/>
          <p:nvPr/>
        </p:nvSpPr>
        <p:spPr>
          <a:xfrm>
            <a:off x="3229417" y="4476749"/>
            <a:ext cx="2828925" cy="666750"/>
          </a:xfrm>
          <a:custGeom>
            <a:avLst/>
            <a:gdLst/>
            <a:ahLst/>
            <a:cxnLst/>
            <a:rect l="l" t="t" r="r" b="b"/>
            <a:pathLst>
              <a:path w="2828925" h="666750">
                <a:moveTo>
                  <a:pt x="0" y="0"/>
                </a:moveTo>
                <a:lnTo>
                  <a:pt x="2828578" y="0"/>
                </a:lnTo>
                <a:lnTo>
                  <a:pt x="2828578" y="666749"/>
                </a:lnTo>
                <a:lnTo>
                  <a:pt x="0" y="666749"/>
                </a:lnTo>
                <a:lnTo>
                  <a:pt x="0" y="0"/>
                </a:lnTo>
                <a:close/>
              </a:path>
            </a:pathLst>
          </a:custGeom>
          <a:solidFill>
            <a:srgbClr val="E9A80C"/>
          </a:solidFill>
        </p:spPr>
        <p:txBody>
          <a:bodyPr wrap="square" lIns="0" tIns="0" rIns="0" bIns="0" rtlCol="0"/>
          <a:lstStyle/>
          <a:p>
            <a:endParaRPr/>
          </a:p>
        </p:txBody>
      </p:sp>
      <p:sp>
        <p:nvSpPr>
          <p:cNvPr id="18" name="bg object 18"/>
          <p:cNvSpPr/>
          <p:nvPr/>
        </p:nvSpPr>
        <p:spPr>
          <a:xfrm>
            <a:off x="7279477" y="5497433"/>
            <a:ext cx="3725545" cy="870585"/>
          </a:xfrm>
          <a:custGeom>
            <a:avLst/>
            <a:gdLst/>
            <a:ahLst/>
            <a:cxnLst/>
            <a:rect l="l" t="t" r="r" b="b"/>
            <a:pathLst>
              <a:path w="3725545" h="870585">
                <a:moveTo>
                  <a:pt x="3725021" y="870332"/>
                </a:moveTo>
                <a:lnTo>
                  <a:pt x="0" y="870332"/>
                </a:lnTo>
                <a:lnTo>
                  <a:pt x="0" y="0"/>
                </a:lnTo>
                <a:lnTo>
                  <a:pt x="3725021" y="0"/>
                </a:lnTo>
                <a:lnTo>
                  <a:pt x="3725021" y="870332"/>
                </a:lnTo>
                <a:close/>
              </a:path>
            </a:pathLst>
          </a:custGeom>
          <a:solidFill>
            <a:srgbClr val="E9A80C"/>
          </a:solidFill>
        </p:spPr>
        <p:txBody>
          <a:bodyPr wrap="square" lIns="0" tIns="0" rIns="0" bIns="0" rtlCol="0"/>
          <a:lstStyle/>
          <a:p>
            <a:endParaRPr/>
          </a:p>
        </p:txBody>
      </p:sp>
      <p:sp>
        <p:nvSpPr>
          <p:cNvPr id="19" name="bg object 19"/>
          <p:cNvSpPr/>
          <p:nvPr/>
        </p:nvSpPr>
        <p:spPr>
          <a:xfrm>
            <a:off x="11908719" y="4476749"/>
            <a:ext cx="3246120" cy="666750"/>
          </a:xfrm>
          <a:custGeom>
            <a:avLst/>
            <a:gdLst/>
            <a:ahLst/>
            <a:cxnLst/>
            <a:rect l="l" t="t" r="r" b="b"/>
            <a:pathLst>
              <a:path w="3246119" h="666750">
                <a:moveTo>
                  <a:pt x="3245693" y="666750"/>
                </a:moveTo>
                <a:lnTo>
                  <a:pt x="0" y="666750"/>
                </a:lnTo>
                <a:lnTo>
                  <a:pt x="0" y="0"/>
                </a:lnTo>
                <a:lnTo>
                  <a:pt x="3245693" y="0"/>
                </a:lnTo>
                <a:lnTo>
                  <a:pt x="3245693" y="666750"/>
                </a:lnTo>
                <a:close/>
              </a:path>
            </a:pathLst>
          </a:custGeom>
          <a:solidFill>
            <a:srgbClr val="E9A80C"/>
          </a:solidFill>
        </p:spPr>
        <p:txBody>
          <a:bodyPr wrap="square" lIns="0" tIns="0" rIns="0" bIns="0" rtlCol="0"/>
          <a:lstStyle/>
          <a:p>
            <a:endParaRPr/>
          </a:p>
        </p:txBody>
      </p:sp>
      <p:sp>
        <p:nvSpPr>
          <p:cNvPr id="20" name="bg object 20"/>
          <p:cNvSpPr/>
          <p:nvPr/>
        </p:nvSpPr>
        <p:spPr>
          <a:xfrm>
            <a:off x="10749290" y="914338"/>
            <a:ext cx="7538709" cy="4581540"/>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2300792" y="324210"/>
            <a:ext cx="13686414" cy="291528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3160943" y="6398660"/>
            <a:ext cx="11966112" cy="28314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497433"/>
            <a:ext cx="18287999" cy="4789566"/>
          </a:xfrm>
          <a:prstGeom prst="rect">
            <a:avLst/>
          </a:prstGeom>
          <a:blipFill>
            <a:blip r:embed="rId2" cstate="print"/>
            <a:stretch>
              <a:fillRect/>
            </a:stretch>
          </a:blipFill>
        </p:spPr>
        <p:txBody>
          <a:bodyPr wrap="square" lIns="0" tIns="0" rIns="0" bIns="0" rtlCol="0"/>
          <a:lstStyle/>
          <a:p>
            <a:endParaRPr/>
          </a:p>
        </p:txBody>
      </p:sp>
      <p:sp>
        <p:nvSpPr>
          <p:cNvPr id="17" name="bg object 17"/>
          <p:cNvSpPr/>
          <p:nvPr/>
        </p:nvSpPr>
        <p:spPr>
          <a:xfrm>
            <a:off x="3229417" y="4476749"/>
            <a:ext cx="2828925" cy="666750"/>
          </a:xfrm>
          <a:custGeom>
            <a:avLst/>
            <a:gdLst/>
            <a:ahLst/>
            <a:cxnLst/>
            <a:rect l="l" t="t" r="r" b="b"/>
            <a:pathLst>
              <a:path w="2828925" h="666750">
                <a:moveTo>
                  <a:pt x="0" y="0"/>
                </a:moveTo>
                <a:lnTo>
                  <a:pt x="2828578" y="0"/>
                </a:lnTo>
                <a:lnTo>
                  <a:pt x="2828578" y="666749"/>
                </a:lnTo>
                <a:lnTo>
                  <a:pt x="0" y="666749"/>
                </a:lnTo>
                <a:lnTo>
                  <a:pt x="0" y="0"/>
                </a:lnTo>
                <a:close/>
              </a:path>
            </a:pathLst>
          </a:custGeom>
          <a:solidFill>
            <a:srgbClr val="E9A80C"/>
          </a:solidFill>
        </p:spPr>
        <p:txBody>
          <a:bodyPr wrap="square" lIns="0" tIns="0" rIns="0" bIns="0" rtlCol="0"/>
          <a:lstStyle/>
          <a:p>
            <a:endParaRPr/>
          </a:p>
        </p:txBody>
      </p:sp>
      <p:sp>
        <p:nvSpPr>
          <p:cNvPr id="18" name="bg object 18"/>
          <p:cNvSpPr/>
          <p:nvPr/>
        </p:nvSpPr>
        <p:spPr>
          <a:xfrm>
            <a:off x="7279477" y="5497433"/>
            <a:ext cx="3725545" cy="870585"/>
          </a:xfrm>
          <a:custGeom>
            <a:avLst/>
            <a:gdLst/>
            <a:ahLst/>
            <a:cxnLst/>
            <a:rect l="l" t="t" r="r" b="b"/>
            <a:pathLst>
              <a:path w="3725545" h="870585">
                <a:moveTo>
                  <a:pt x="3725021" y="870332"/>
                </a:moveTo>
                <a:lnTo>
                  <a:pt x="0" y="870332"/>
                </a:lnTo>
                <a:lnTo>
                  <a:pt x="0" y="0"/>
                </a:lnTo>
                <a:lnTo>
                  <a:pt x="3725021" y="0"/>
                </a:lnTo>
                <a:lnTo>
                  <a:pt x="3725021" y="870332"/>
                </a:lnTo>
                <a:close/>
              </a:path>
            </a:pathLst>
          </a:custGeom>
          <a:solidFill>
            <a:srgbClr val="E9A80C"/>
          </a:solidFill>
        </p:spPr>
        <p:txBody>
          <a:bodyPr wrap="square" lIns="0" tIns="0" rIns="0" bIns="0" rtlCol="0"/>
          <a:lstStyle/>
          <a:p>
            <a:endParaRPr/>
          </a:p>
        </p:txBody>
      </p:sp>
      <p:sp>
        <p:nvSpPr>
          <p:cNvPr id="19" name="bg object 19"/>
          <p:cNvSpPr/>
          <p:nvPr/>
        </p:nvSpPr>
        <p:spPr>
          <a:xfrm>
            <a:off x="11908719" y="4476749"/>
            <a:ext cx="3246120" cy="666750"/>
          </a:xfrm>
          <a:custGeom>
            <a:avLst/>
            <a:gdLst/>
            <a:ahLst/>
            <a:cxnLst/>
            <a:rect l="l" t="t" r="r" b="b"/>
            <a:pathLst>
              <a:path w="3246119" h="666750">
                <a:moveTo>
                  <a:pt x="3245693" y="666750"/>
                </a:moveTo>
                <a:lnTo>
                  <a:pt x="0" y="666750"/>
                </a:lnTo>
                <a:lnTo>
                  <a:pt x="0" y="0"/>
                </a:lnTo>
                <a:lnTo>
                  <a:pt x="3245693" y="0"/>
                </a:lnTo>
                <a:lnTo>
                  <a:pt x="3245693" y="666750"/>
                </a:lnTo>
                <a:close/>
              </a:path>
            </a:pathLst>
          </a:custGeom>
          <a:solidFill>
            <a:srgbClr val="E9A80C"/>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0" i="0">
                <a:solidFill>
                  <a:schemeClr val="tx1"/>
                </a:solidFill>
                <a:latin typeface="Roboto"/>
                <a:cs typeface="Roboto"/>
              </a:defRPr>
            </a:lvl1pPr>
          </a:lstStyle>
          <a:p>
            <a:endParaRPr/>
          </a:p>
        </p:txBody>
      </p:sp>
      <p:sp>
        <p:nvSpPr>
          <p:cNvPr id="3" name="Holder 3"/>
          <p:cNvSpPr>
            <a:spLocks noGrp="1"/>
          </p:cNvSpPr>
          <p:nvPr>
            <p:ph type="body" idx="1"/>
          </p:nvPr>
        </p:nvSpPr>
        <p:spPr/>
        <p:txBody>
          <a:bodyPr lIns="0" tIns="0" rIns="0" bIns="0"/>
          <a:lstStyle>
            <a:lvl1pPr>
              <a:defRPr sz="2950" b="0" i="0">
                <a:solidFill>
                  <a:schemeClr val="tx1"/>
                </a:solidFill>
                <a:latin typeface="Roboto"/>
                <a:cs typeface="Robot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50" b="0" i="0">
                <a:solidFill>
                  <a:schemeClr val="tx1"/>
                </a:solidFill>
                <a:latin typeface="Roboto"/>
                <a:cs typeface="Roboto"/>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50" b="0" i="0">
                <a:solidFill>
                  <a:schemeClr val="tx1"/>
                </a:solidFill>
                <a:latin typeface="Roboto"/>
                <a:cs typeface="Robo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901006" y="389261"/>
            <a:ext cx="11530965" cy="431800"/>
          </a:xfrm>
          <a:prstGeom prst="rect">
            <a:avLst/>
          </a:prstGeom>
        </p:spPr>
        <p:txBody>
          <a:bodyPr wrap="square" lIns="0" tIns="0" rIns="0" bIns="0">
            <a:spAutoFit/>
          </a:bodyPr>
          <a:lstStyle>
            <a:lvl1pPr>
              <a:defRPr sz="2650" b="0" i="0">
                <a:solidFill>
                  <a:schemeClr val="tx1"/>
                </a:solidFill>
                <a:latin typeface="Roboto"/>
                <a:cs typeface="Roboto"/>
              </a:defRPr>
            </a:lvl1pPr>
          </a:lstStyle>
          <a:p>
            <a:endParaRPr/>
          </a:p>
        </p:txBody>
      </p:sp>
      <p:sp>
        <p:nvSpPr>
          <p:cNvPr id="3" name="Holder 3"/>
          <p:cNvSpPr>
            <a:spLocks noGrp="1"/>
          </p:cNvSpPr>
          <p:nvPr>
            <p:ph type="body" idx="1"/>
          </p:nvPr>
        </p:nvSpPr>
        <p:spPr>
          <a:xfrm>
            <a:off x="1259482" y="2490977"/>
            <a:ext cx="15968344" cy="2120900"/>
          </a:xfrm>
          <a:prstGeom prst="rect">
            <a:avLst/>
          </a:prstGeom>
        </p:spPr>
        <p:txBody>
          <a:bodyPr wrap="square" lIns="0" tIns="0" rIns="0" bIns="0">
            <a:spAutoFit/>
          </a:bodyPr>
          <a:lstStyle>
            <a:lvl1pPr>
              <a:defRPr sz="2950" b="0" i="0">
                <a:solidFill>
                  <a:schemeClr val="tx1"/>
                </a:solidFill>
                <a:latin typeface="Roboto"/>
                <a:cs typeface="Roboto"/>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0982066" y="9774844"/>
            <a:ext cx="7306309" cy="512445"/>
          </a:xfrm>
          <a:custGeom>
            <a:avLst/>
            <a:gdLst/>
            <a:ahLst/>
            <a:cxnLst/>
            <a:rect l="l" t="t" r="r" b="b"/>
            <a:pathLst>
              <a:path w="7306309" h="512445">
                <a:moveTo>
                  <a:pt x="0" y="0"/>
                </a:moveTo>
                <a:lnTo>
                  <a:pt x="7305933" y="0"/>
                </a:lnTo>
                <a:lnTo>
                  <a:pt x="7305933" y="512155"/>
                </a:lnTo>
                <a:lnTo>
                  <a:pt x="0" y="512155"/>
                </a:lnTo>
                <a:lnTo>
                  <a:pt x="0" y="0"/>
                </a:lnTo>
                <a:close/>
              </a:path>
            </a:pathLst>
          </a:custGeom>
          <a:solidFill>
            <a:srgbClr val="E9A80C"/>
          </a:solidFill>
        </p:spPr>
        <p:txBody>
          <a:bodyPr wrap="square" lIns="0" tIns="0" rIns="0" bIns="0" rtlCol="0"/>
          <a:lstStyle/>
          <a:p>
            <a:endParaRPr/>
          </a:p>
        </p:txBody>
      </p:sp>
      <p:sp>
        <p:nvSpPr>
          <p:cNvPr id="9" name="object 9"/>
          <p:cNvSpPr txBox="1"/>
          <p:nvPr/>
        </p:nvSpPr>
        <p:spPr>
          <a:xfrm>
            <a:off x="1066800" y="1943100"/>
            <a:ext cx="10265867" cy="6949658"/>
          </a:xfrm>
          <a:prstGeom prst="rect">
            <a:avLst/>
          </a:prstGeom>
        </p:spPr>
        <p:txBody>
          <a:bodyPr vert="horz" wrap="square" lIns="0" tIns="64769" rIns="0" bIns="0" rtlCol="0">
            <a:spAutoFit/>
          </a:bodyPr>
          <a:lstStyle/>
          <a:p>
            <a:pPr algn="ctr">
              <a:lnSpc>
                <a:spcPct val="107000"/>
              </a:lnSpc>
              <a:spcAft>
                <a:spcPts val="0"/>
              </a:spcAft>
            </a:pPr>
            <a:r>
              <a:rPr lang="kk-KZ" sz="2800" b="1" dirty="0">
                <a:latin typeface="Times New Roman" panose="02020603050405020304" pitchFamily="18" charset="0"/>
                <a:ea typeface="Calibri" panose="020F0502020204030204" pitchFamily="34" charset="0"/>
                <a:cs typeface="Times New Roman" panose="02020603050405020304" pitchFamily="18" charset="0"/>
              </a:rPr>
              <a:t>Жер кодексінің 8 – бабы бойынша</a:t>
            </a:r>
          </a:p>
          <a:p>
            <a:pPr algn="just">
              <a:lnSpc>
                <a:spcPct val="107000"/>
              </a:lnSpc>
              <a:spcAft>
                <a:spcPts val="0"/>
              </a:spcAft>
            </a:pPr>
            <a:endParaRPr lang="kk-KZ" sz="2800" b="1"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sz="2800" dirty="0">
                <a:latin typeface="Times New Roman" panose="02020603050405020304" pitchFamily="18" charset="0"/>
                <a:ea typeface="Calibri" panose="020F0502020204030204" pitchFamily="34" charset="0"/>
                <a:cs typeface="Times New Roman" panose="02020603050405020304" pitchFamily="18" charset="0"/>
              </a:rPr>
              <a:t> Аймақтарға бөлу - жер аумағын оның нысаналы мақсаты мен пайдаланылу режим</a:t>
            </a:r>
            <a:r>
              <a:rPr lang="en-US" sz="2800" dirty="0">
                <a:latin typeface="Times New Roman" panose="02020603050405020304" pitchFamily="18" charset="0"/>
                <a:ea typeface="Calibri" panose="020F0502020204030204" pitchFamily="34" charset="0"/>
                <a:cs typeface="Times New Roman" panose="02020603050405020304" pitchFamily="18" charset="0"/>
              </a:rPr>
              <a:t>i</a:t>
            </a:r>
            <a:r>
              <a:rPr lang="kk-KZ" sz="2800" dirty="0">
                <a:latin typeface="Times New Roman" panose="02020603050405020304" pitchFamily="18" charset="0"/>
                <a:ea typeface="Calibri" panose="020F0502020204030204" pitchFamily="34" charset="0"/>
                <a:cs typeface="Times New Roman" panose="02020603050405020304" pitchFamily="18" charset="0"/>
              </a:rPr>
              <a:t>н белг</a:t>
            </a:r>
            <a:r>
              <a:rPr lang="en-US" sz="2800" dirty="0">
                <a:latin typeface="Times New Roman" panose="02020603050405020304" pitchFamily="18" charset="0"/>
                <a:ea typeface="Calibri" panose="020F0502020204030204" pitchFamily="34" charset="0"/>
                <a:cs typeface="Times New Roman" panose="02020603050405020304" pitchFamily="18" charset="0"/>
              </a:rPr>
              <a:t>i</a:t>
            </a:r>
            <a:r>
              <a:rPr lang="kk-KZ" sz="2800" dirty="0">
                <a:latin typeface="Times New Roman" panose="02020603050405020304" pitchFamily="18" charset="0"/>
                <a:ea typeface="Calibri" panose="020F0502020204030204" pitchFamily="34" charset="0"/>
                <a:cs typeface="Times New Roman" panose="02020603050405020304" pitchFamily="18" charset="0"/>
              </a:rPr>
              <a:t>леп айқындау.</a:t>
            </a:r>
            <a:br>
              <a:rPr lang="kk-KZ" sz="2800" dirty="0">
                <a:latin typeface="Times New Roman" panose="02020603050405020304" pitchFamily="18" charset="0"/>
                <a:ea typeface="Calibri" panose="020F0502020204030204" pitchFamily="34" charset="0"/>
                <a:cs typeface="Times New Roman" panose="02020603050405020304" pitchFamily="18" charset="0"/>
              </a:rPr>
            </a:br>
            <a:r>
              <a:rPr lang="kk-KZ" sz="2800" dirty="0">
                <a:latin typeface="Times New Roman" panose="02020603050405020304" pitchFamily="18" charset="0"/>
                <a:ea typeface="Calibri" panose="020F0502020204030204" pitchFamily="34" charset="0"/>
                <a:cs typeface="Times New Roman" panose="02020603050405020304" pitchFamily="18" charset="0"/>
              </a:rPr>
              <a:t>1-1. Елді мекендерде жерді аймақтарға бөлу бағалау аймақтарының шекараларын және жер учаскелеріне төлемақының базалық ставкаларына түзету коэффициенттерін айқындау мақсатында жүргізіледі. 2. Жерді аймақтарға бөлуді облыстар, республикалық маңызы бар қала, астана, аудандар, облыстық маңызы бар қалалар деңгейінде ұйымдастыруды облыстардың, республикалық маңызы бар қаланың, астананың, аудандардың, облыстық маңызы бар қалалардың тиісті уәкілетті органдары жүзеге асырады. Жерді аймақтарға бөлу жобасын (схемасын) облыстардың, республикалық маңызы бар қаланың, астананың, аудандардың, облыстық маңызы бар қалалардың тиісті өкілді органдары бекітеді.</a:t>
            </a:r>
          </a:p>
        </p:txBody>
      </p:sp>
      <p:sp>
        <p:nvSpPr>
          <p:cNvPr id="16" name="object 16"/>
          <p:cNvSpPr/>
          <p:nvPr/>
        </p:nvSpPr>
        <p:spPr>
          <a:xfrm>
            <a:off x="0" y="0"/>
            <a:ext cx="2228849" cy="2100988"/>
          </a:xfrm>
          <a:prstGeom prst="rect">
            <a:avLst/>
          </a:prstGeom>
          <a:blipFill>
            <a:blip r:embed="rId2" cstate="print"/>
            <a:stretch>
              <a:fillRect/>
            </a:stretch>
          </a:blipFill>
        </p:spPr>
        <p:txBody>
          <a:bodyPr wrap="square" lIns="0" tIns="0" rIns="0" bIns="0" rtlCol="0"/>
          <a:lstStyle/>
          <a:p>
            <a:endParaRPr/>
          </a:p>
        </p:txBody>
      </p:sp>
      <p:pic>
        <p:nvPicPr>
          <p:cNvPr id="17" name="Picture 2" descr="&amp;Kcy;&amp;acy;&amp;rcy;&amp;tcy;&amp;icy;&amp;ncy;&amp;kcy;&amp;icy; &amp;pcy;&amp;ocy; &amp;zcy;&amp;acy;&amp;pcy;&amp;rcy;&amp;ocy;&amp;scy;&amp;ucy; &amp;zhcy;&amp;iecy;&amp;rcy; &amp;kcy;&amp;ocy;&amp;dcy;&amp;iecy;&amp;kcy;&amp;scy; &amp;rcy;&amp;kcy;"/>
          <p:cNvPicPr>
            <a:picLocks noChangeAspect="1" noChangeArrowheads="1"/>
          </p:cNvPicPr>
          <p:nvPr/>
        </p:nvPicPr>
        <p:blipFill>
          <a:blip r:embed="rId3">
            <a:duotone>
              <a:prstClr val="black"/>
              <a:schemeClr val="accent6">
                <a:tint val="45000"/>
                <a:satMod val="400000"/>
              </a:schemeClr>
            </a:duotone>
          </a:blip>
          <a:srcRect/>
          <a:stretch>
            <a:fillRect/>
          </a:stretch>
        </p:blipFill>
        <p:spPr bwMode="auto">
          <a:xfrm>
            <a:off x="13411200" y="2400300"/>
            <a:ext cx="2939752" cy="5389546"/>
          </a:xfrm>
          <a:prstGeom prst="rect">
            <a:avLst/>
          </a:prstGeom>
          <a:ln>
            <a:noFill/>
          </a:ln>
          <a:effectLst>
            <a:glow rad="228600">
              <a:schemeClr val="accent4">
                <a:satMod val="175000"/>
                <a:alpha val="40000"/>
              </a:schemeClr>
            </a:glow>
            <a:outerShdw blurRad="292100" dist="139700" dir="2700000" algn="tl" rotWithShape="0">
              <a:srgbClr val="333333">
                <a:alpha val="65000"/>
              </a:srgbClr>
            </a:outerShdw>
          </a:effectLst>
        </p:spPr>
      </p:pic>
    </p:spTree>
    <p:extLst>
      <p:ext uri="{BB962C8B-B14F-4D97-AF65-F5344CB8AC3E}">
        <p14:creationId xmlns:p14="http://schemas.microsoft.com/office/powerpoint/2010/main" val="108384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453347" y="1087081"/>
            <a:ext cx="3384550" cy="403225"/>
          </a:xfrm>
          <a:custGeom>
            <a:avLst/>
            <a:gdLst/>
            <a:ahLst/>
            <a:cxnLst/>
            <a:rect l="l" t="t" r="r" b="b"/>
            <a:pathLst>
              <a:path w="3384550" h="403225">
                <a:moveTo>
                  <a:pt x="3384324" y="402711"/>
                </a:moveTo>
                <a:lnTo>
                  <a:pt x="0" y="402711"/>
                </a:lnTo>
                <a:lnTo>
                  <a:pt x="0" y="0"/>
                </a:lnTo>
                <a:lnTo>
                  <a:pt x="3384324" y="0"/>
                </a:lnTo>
                <a:lnTo>
                  <a:pt x="3384324" y="402711"/>
                </a:lnTo>
                <a:close/>
              </a:path>
            </a:pathLst>
          </a:custGeom>
          <a:solidFill>
            <a:srgbClr val="E9A80C"/>
          </a:solidFill>
        </p:spPr>
        <p:txBody>
          <a:bodyPr wrap="square" lIns="0" tIns="0" rIns="0" bIns="0" rtlCol="0"/>
          <a:lstStyle/>
          <a:p>
            <a:endParaRPr/>
          </a:p>
        </p:txBody>
      </p:sp>
      <p:grpSp>
        <p:nvGrpSpPr>
          <p:cNvPr id="3" name="object 3"/>
          <p:cNvGrpSpPr/>
          <p:nvPr/>
        </p:nvGrpSpPr>
        <p:grpSpPr>
          <a:xfrm>
            <a:off x="0" y="0"/>
            <a:ext cx="10476291" cy="10286999"/>
            <a:chOff x="0" y="0"/>
            <a:chExt cx="10476291" cy="10286999"/>
          </a:xfrm>
        </p:grpSpPr>
        <p:sp>
          <p:nvSpPr>
            <p:cNvPr id="4" name="object 4"/>
            <p:cNvSpPr/>
            <p:nvPr/>
          </p:nvSpPr>
          <p:spPr>
            <a:xfrm>
              <a:off x="10058461" y="0"/>
              <a:ext cx="417830" cy="2877820"/>
            </a:xfrm>
            <a:custGeom>
              <a:avLst/>
              <a:gdLst/>
              <a:ahLst/>
              <a:cxnLst/>
              <a:rect l="l" t="t" r="r" b="b"/>
              <a:pathLst>
                <a:path w="417829" h="2877820">
                  <a:moveTo>
                    <a:pt x="417758" y="2877805"/>
                  </a:moveTo>
                  <a:lnTo>
                    <a:pt x="0" y="2877805"/>
                  </a:lnTo>
                  <a:lnTo>
                    <a:pt x="0" y="0"/>
                  </a:lnTo>
                  <a:lnTo>
                    <a:pt x="417758" y="0"/>
                  </a:lnTo>
                  <a:lnTo>
                    <a:pt x="417758" y="2877805"/>
                  </a:lnTo>
                  <a:close/>
                </a:path>
              </a:pathLst>
            </a:custGeom>
            <a:solidFill>
              <a:srgbClr val="113C60"/>
            </a:solidFill>
          </p:spPr>
          <p:txBody>
            <a:bodyPr wrap="square" lIns="0" tIns="0" rIns="0" bIns="0" rtlCol="0"/>
            <a:lstStyle/>
            <a:p>
              <a:endParaRPr/>
            </a:p>
          </p:txBody>
        </p:sp>
        <p:sp>
          <p:nvSpPr>
            <p:cNvPr id="5" name="object 5"/>
            <p:cNvSpPr/>
            <p:nvPr/>
          </p:nvSpPr>
          <p:spPr>
            <a:xfrm>
              <a:off x="0" y="0"/>
              <a:ext cx="10058399" cy="102869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0" y="0"/>
              <a:ext cx="2228849" cy="2100989"/>
            </a:xfrm>
            <a:prstGeom prst="rect">
              <a:avLst/>
            </a:prstGeom>
            <a:blipFill>
              <a:blip r:embed="rId3" cstate="print"/>
              <a:stretch>
                <a:fillRect/>
              </a:stretch>
            </a:blipFill>
          </p:spPr>
          <p:txBody>
            <a:bodyPr wrap="square" lIns="0" tIns="0" rIns="0" bIns="0" rtlCol="0"/>
            <a:lstStyle/>
            <a:p>
              <a:endParaRPr/>
            </a:p>
          </p:txBody>
        </p:sp>
      </p:grpSp>
      <p:sp>
        <p:nvSpPr>
          <p:cNvPr id="7" name="object 7"/>
          <p:cNvSpPr txBox="1"/>
          <p:nvPr/>
        </p:nvSpPr>
        <p:spPr>
          <a:xfrm>
            <a:off x="11453348" y="325056"/>
            <a:ext cx="2089150" cy="666750"/>
          </a:xfrm>
          <a:prstGeom prst="rect">
            <a:avLst/>
          </a:prstGeom>
          <a:solidFill>
            <a:srgbClr val="E9A80C"/>
          </a:solidFill>
        </p:spPr>
        <p:txBody>
          <a:bodyPr vert="horz" wrap="square" lIns="0" tIns="156845" rIns="0" bIns="0" rtlCol="0">
            <a:spAutoFit/>
          </a:bodyPr>
          <a:lstStyle/>
          <a:p>
            <a:pPr algn="ctr">
              <a:lnSpc>
                <a:spcPct val="100000"/>
              </a:lnSpc>
              <a:spcBef>
                <a:spcPts val="1235"/>
              </a:spcBef>
            </a:pPr>
            <a:r>
              <a:rPr sz="2100" b="1" spc="70" dirty="0">
                <a:latin typeface="Roboto"/>
                <a:cs typeface="Roboto"/>
              </a:rPr>
              <a:t>04</a:t>
            </a:r>
            <a:endParaRPr sz="2100">
              <a:latin typeface="Roboto"/>
              <a:cs typeface="Roboto"/>
            </a:endParaRPr>
          </a:p>
        </p:txBody>
      </p:sp>
      <p:sp>
        <p:nvSpPr>
          <p:cNvPr id="9" name="object 9"/>
          <p:cNvSpPr txBox="1"/>
          <p:nvPr/>
        </p:nvSpPr>
        <p:spPr>
          <a:xfrm>
            <a:off x="11272455" y="2263356"/>
            <a:ext cx="6897370" cy="7220246"/>
          </a:xfrm>
          <a:prstGeom prst="rect">
            <a:avLst/>
          </a:prstGeom>
        </p:spPr>
        <p:txBody>
          <a:bodyPr vert="horz" wrap="square" lIns="0" tIns="72390" rIns="0" bIns="0" rtlCol="0">
            <a:spAutoFit/>
          </a:bodyPr>
          <a:lstStyle/>
          <a:p>
            <a:pPr marL="86995">
              <a:lnSpc>
                <a:spcPct val="100000"/>
              </a:lnSpc>
              <a:spcBef>
                <a:spcPts val="570"/>
              </a:spcBef>
            </a:pPr>
            <a:r>
              <a:rPr sz="2350" b="1" i="1" spc="10" dirty="0">
                <a:latin typeface="Roboto"/>
                <a:cs typeface="Roboto"/>
              </a:rPr>
              <a:t>Жердi аймақтарға бөлудiң</a:t>
            </a:r>
            <a:r>
              <a:rPr sz="2350" b="1" i="1" spc="-5" dirty="0">
                <a:latin typeface="Roboto"/>
                <a:cs typeface="Roboto"/>
              </a:rPr>
              <a:t> </a:t>
            </a:r>
            <a:r>
              <a:rPr sz="2350" b="1" i="1" spc="10" dirty="0" err="1">
                <a:latin typeface="Roboto"/>
                <a:cs typeface="Roboto"/>
              </a:rPr>
              <a:t>мақсаты</a:t>
            </a:r>
            <a:r>
              <a:rPr sz="2350" spc="10" dirty="0">
                <a:latin typeface="Roboto"/>
                <a:cs typeface="Roboto"/>
              </a:rPr>
              <a:t>:</a:t>
            </a:r>
            <a:endParaRPr lang="kk-KZ" sz="2350" spc="10" dirty="0">
              <a:latin typeface="Roboto"/>
              <a:cs typeface="Roboto"/>
            </a:endParaRPr>
          </a:p>
          <a:p>
            <a:pPr marL="86995">
              <a:lnSpc>
                <a:spcPct val="100000"/>
              </a:lnSpc>
              <a:spcBef>
                <a:spcPts val="570"/>
              </a:spcBef>
            </a:pPr>
            <a:endParaRPr sz="2350" dirty="0">
              <a:latin typeface="Roboto"/>
              <a:cs typeface="Roboto"/>
            </a:endParaRPr>
          </a:p>
          <a:p>
            <a:pPr marL="469900" marR="678180" indent="-457200">
              <a:lnSpc>
                <a:spcPct val="117000"/>
              </a:lnSpc>
              <a:buFont typeface="+mj-lt"/>
              <a:buAutoNum type="alphaUcPeriod"/>
              <a:tabLst>
                <a:tab pos="438150" algn="l"/>
              </a:tabLst>
            </a:pPr>
            <a:r>
              <a:rPr sz="2350" spc="15" dirty="0">
                <a:latin typeface="Roboto"/>
                <a:cs typeface="Roboto"/>
              </a:rPr>
              <a:t>жер </a:t>
            </a:r>
            <a:r>
              <a:rPr sz="2350" spc="10" dirty="0">
                <a:latin typeface="Roboto"/>
                <a:cs typeface="Roboto"/>
              </a:rPr>
              <a:t>ресурстарын басқару </a:t>
            </a:r>
            <a:r>
              <a:rPr sz="2350" spc="15" dirty="0">
                <a:latin typeface="Roboto"/>
                <a:cs typeface="Roboto"/>
              </a:rPr>
              <a:t>саласында  </a:t>
            </a:r>
            <a:r>
              <a:rPr sz="2350" spc="10" dirty="0">
                <a:latin typeface="Roboto"/>
                <a:cs typeface="Roboto"/>
              </a:rPr>
              <a:t>бiрыңғай мемлекеттiк саясаттың</a:t>
            </a:r>
            <a:r>
              <a:rPr sz="2350" spc="30" dirty="0">
                <a:latin typeface="Roboto"/>
                <a:cs typeface="Roboto"/>
              </a:rPr>
              <a:t> </a:t>
            </a:r>
            <a:r>
              <a:rPr sz="2350" spc="5" dirty="0">
                <a:latin typeface="Roboto"/>
                <a:cs typeface="Roboto"/>
              </a:rPr>
              <a:t>жүргiзiлу;</a:t>
            </a:r>
            <a:endParaRPr sz="2350" dirty="0">
              <a:latin typeface="Roboto"/>
              <a:cs typeface="Roboto"/>
            </a:endParaRPr>
          </a:p>
          <a:p>
            <a:pPr marL="469900" marR="398145" indent="-457200">
              <a:lnSpc>
                <a:spcPct val="117000"/>
              </a:lnSpc>
              <a:spcBef>
                <a:spcPts val="5"/>
              </a:spcBef>
              <a:buFont typeface="+mj-lt"/>
              <a:buAutoNum type="alphaUcPeriod"/>
              <a:tabLst>
                <a:tab pos="438150" algn="l"/>
              </a:tabLst>
            </a:pPr>
            <a:r>
              <a:rPr sz="2350" spc="15" dirty="0">
                <a:latin typeface="Roboto"/>
                <a:cs typeface="Roboto"/>
              </a:rPr>
              <a:t>аймақтардың шекаралары мен </a:t>
            </a:r>
            <a:r>
              <a:rPr sz="2350" spc="10" dirty="0">
                <a:latin typeface="Roboto"/>
                <a:cs typeface="Roboto"/>
              </a:rPr>
              <a:t>көлемiн  белгiлеу, түрлi аймақтарға бөлiнген жерлердi  </a:t>
            </a:r>
            <a:r>
              <a:rPr sz="2350" spc="15" dirty="0">
                <a:latin typeface="Roboto"/>
                <a:cs typeface="Roboto"/>
              </a:rPr>
              <a:t>пайдаланудың </a:t>
            </a:r>
            <a:r>
              <a:rPr sz="2350" spc="5" dirty="0">
                <a:latin typeface="Roboto"/>
                <a:cs typeface="Roboto"/>
              </a:rPr>
              <a:t>тәртiбi </a:t>
            </a:r>
            <a:r>
              <a:rPr sz="2350" spc="15" dirty="0">
                <a:latin typeface="Roboto"/>
                <a:cs typeface="Roboto"/>
              </a:rPr>
              <a:t>мен</a:t>
            </a:r>
            <a:r>
              <a:rPr sz="2350" spc="-15" dirty="0">
                <a:latin typeface="Roboto"/>
                <a:cs typeface="Roboto"/>
              </a:rPr>
              <a:t> </a:t>
            </a:r>
            <a:r>
              <a:rPr sz="2350" spc="10" dirty="0">
                <a:latin typeface="Roboto"/>
                <a:cs typeface="Roboto"/>
              </a:rPr>
              <a:t>режимi;</a:t>
            </a:r>
            <a:endParaRPr sz="2350" dirty="0">
              <a:latin typeface="Roboto"/>
              <a:cs typeface="Roboto"/>
            </a:endParaRPr>
          </a:p>
          <a:p>
            <a:pPr marL="469900" marR="235585" indent="-457200">
              <a:lnSpc>
                <a:spcPct val="117000"/>
              </a:lnSpc>
              <a:buFont typeface="+mj-lt"/>
              <a:buAutoNum type="alphaUcPeriod"/>
              <a:tabLst>
                <a:tab pos="438150" algn="l"/>
              </a:tabLst>
            </a:pPr>
            <a:r>
              <a:rPr sz="2350" spc="10" dirty="0">
                <a:latin typeface="Roboto"/>
                <a:cs typeface="Roboto"/>
              </a:rPr>
              <a:t>жердi пайдалану </a:t>
            </a:r>
            <a:r>
              <a:rPr sz="2350" spc="15" dirty="0">
                <a:latin typeface="Roboto"/>
                <a:cs typeface="Roboto"/>
              </a:rPr>
              <a:t>мен </a:t>
            </a:r>
            <a:r>
              <a:rPr sz="2350" spc="10" dirty="0">
                <a:latin typeface="Roboto"/>
                <a:cs typeface="Roboto"/>
              </a:rPr>
              <a:t>қорғаудың </a:t>
            </a:r>
            <a:r>
              <a:rPr sz="2350" spc="15" dirty="0">
                <a:latin typeface="Roboto"/>
                <a:cs typeface="Roboto"/>
              </a:rPr>
              <a:t>аймақтық  </a:t>
            </a:r>
            <a:r>
              <a:rPr sz="2350" spc="10" dirty="0">
                <a:latin typeface="Roboto"/>
                <a:cs typeface="Roboto"/>
              </a:rPr>
              <a:t>бағдарламасын </a:t>
            </a:r>
            <a:r>
              <a:rPr sz="2350" spc="15" dirty="0">
                <a:latin typeface="Roboto"/>
                <a:cs typeface="Roboto"/>
              </a:rPr>
              <a:t>жасауды қамтамасыз</a:t>
            </a:r>
            <a:r>
              <a:rPr sz="2350" spc="-20" dirty="0">
                <a:latin typeface="Roboto"/>
                <a:cs typeface="Roboto"/>
              </a:rPr>
              <a:t> </a:t>
            </a:r>
            <a:r>
              <a:rPr sz="2350" spc="10" dirty="0">
                <a:latin typeface="Roboto"/>
                <a:cs typeface="Roboto"/>
              </a:rPr>
              <a:t>ету.</a:t>
            </a:r>
            <a:endParaRPr sz="2350" dirty="0">
              <a:latin typeface="Roboto"/>
              <a:cs typeface="Roboto"/>
            </a:endParaRPr>
          </a:p>
          <a:p>
            <a:pPr marL="469900" marR="5080" indent="-457200">
              <a:lnSpc>
                <a:spcPct val="117000"/>
              </a:lnSpc>
              <a:buFont typeface="+mj-lt"/>
              <a:buAutoNum type="alphaUcPeriod"/>
              <a:tabLst>
                <a:tab pos="438150" algn="l"/>
              </a:tabLst>
            </a:pPr>
            <a:r>
              <a:rPr sz="2350" spc="10" dirty="0">
                <a:latin typeface="Roboto"/>
                <a:cs typeface="Roboto"/>
              </a:rPr>
              <a:t>Жерді аймақтарға бөлу аумақты, сондай-ақ  жекелеген санаттағы жерлерді аймақтарға  бөлудің республикалық, </a:t>
            </a:r>
            <a:r>
              <a:rPr sz="2350" spc="15" dirty="0">
                <a:latin typeface="Roboto"/>
                <a:cs typeface="Roboto"/>
              </a:rPr>
              <a:t>облыстық және  аймақтық </a:t>
            </a:r>
            <a:r>
              <a:rPr sz="2350" spc="10" dirty="0">
                <a:latin typeface="Roboto"/>
                <a:cs typeface="Roboto"/>
              </a:rPr>
              <a:t>схемаларын (жоспарларын) әзірлеу  </a:t>
            </a:r>
            <a:r>
              <a:rPr sz="2350" spc="15" dirty="0">
                <a:latin typeface="Roboto"/>
                <a:cs typeface="Roboto"/>
              </a:rPr>
              <a:t>жолымен </a:t>
            </a:r>
            <a:r>
              <a:rPr sz="2350" spc="10" dirty="0">
                <a:latin typeface="Roboto"/>
                <a:cs typeface="Roboto"/>
              </a:rPr>
              <a:t>жерге орналастыру тәртібімен жүзеге  асыру.</a:t>
            </a:r>
            <a:endParaRPr sz="2350" dirty="0">
              <a:latin typeface="Roboto"/>
              <a:cs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p:nvPr/>
        </p:nvSpPr>
        <p:spPr>
          <a:xfrm>
            <a:off x="9144000" y="9774844"/>
            <a:ext cx="7585075" cy="512445"/>
          </a:xfrm>
          <a:custGeom>
            <a:avLst/>
            <a:gdLst/>
            <a:ahLst/>
            <a:cxnLst/>
            <a:rect l="l" t="t" r="r" b="b"/>
            <a:pathLst>
              <a:path w="7585075" h="512445">
                <a:moveTo>
                  <a:pt x="0" y="0"/>
                </a:moveTo>
                <a:lnTo>
                  <a:pt x="7584832" y="0"/>
                </a:lnTo>
                <a:lnTo>
                  <a:pt x="7584832" y="512152"/>
                </a:lnTo>
                <a:lnTo>
                  <a:pt x="0" y="512152"/>
                </a:lnTo>
                <a:lnTo>
                  <a:pt x="0" y="0"/>
                </a:lnTo>
                <a:close/>
              </a:path>
            </a:pathLst>
          </a:custGeom>
          <a:solidFill>
            <a:srgbClr val="E9A80C"/>
          </a:solidFill>
        </p:spPr>
        <p:txBody>
          <a:bodyPr wrap="square" lIns="0" tIns="0" rIns="0" bIns="0" rtlCol="0"/>
          <a:lstStyle/>
          <a:p>
            <a:endParaRPr/>
          </a:p>
        </p:txBody>
      </p:sp>
      <p:sp>
        <p:nvSpPr>
          <p:cNvPr id="27" name="object 27"/>
          <p:cNvSpPr txBox="1"/>
          <p:nvPr/>
        </p:nvSpPr>
        <p:spPr>
          <a:xfrm>
            <a:off x="1371600" y="3162300"/>
            <a:ext cx="11506201" cy="6642844"/>
          </a:xfrm>
          <a:prstGeom prst="rect">
            <a:avLst/>
          </a:prstGeom>
        </p:spPr>
        <p:txBody>
          <a:bodyPr vert="horz" wrap="square" lIns="0" tIns="87630" rIns="0" bIns="0" rtlCol="0">
            <a:spAutoFit/>
          </a:bodyPr>
          <a:lstStyle/>
          <a:p>
            <a:pPr marL="109220">
              <a:lnSpc>
                <a:spcPct val="100000"/>
              </a:lnSpc>
              <a:spcBef>
                <a:spcPts val="690"/>
              </a:spcBef>
            </a:pPr>
            <a:r>
              <a:rPr sz="3200" b="1" i="1" spc="-10" dirty="0">
                <a:latin typeface="Times New Roman" pitchFamily="18" charset="0"/>
                <a:cs typeface="Times New Roman" pitchFamily="18" charset="0"/>
              </a:rPr>
              <a:t>Орналасу критерийі бойынша аймақтарға</a:t>
            </a:r>
            <a:r>
              <a:rPr sz="3200" b="1" i="1" dirty="0">
                <a:latin typeface="Times New Roman" pitchFamily="18" charset="0"/>
                <a:cs typeface="Times New Roman" pitchFamily="18" charset="0"/>
              </a:rPr>
              <a:t> </a:t>
            </a:r>
            <a:r>
              <a:rPr sz="3200" b="1" i="1" spc="-10" dirty="0">
                <a:latin typeface="Times New Roman" pitchFamily="18" charset="0"/>
                <a:cs typeface="Times New Roman" pitchFamily="18" charset="0"/>
              </a:rPr>
              <a:t>бөлу</a:t>
            </a:r>
            <a:endParaRPr sz="3200" b="1" i="1" dirty="0">
              <a:latin typeface="Times New Roman" pitchFamily="18" charset="0"/>
              <a:cs typeface="Times New Roman" pitchFamily="18" charset="0"/>
            </a:endParaRPr>
          </a:p>
          <a:p>
            <a:pPr marL="12700" marR="139700" indent="96520">
              <a:lnSpc>
                <a:spcPct val="115799"/>
              </a:lnSpc>
            </a:pPr>
            <a:r>
              <a:rPr sz="2800" spc="-10" dirty="0">
                <a:latin typeface="Times New Roman" pitchFamily="18" charset="0"/>
                <a:cs typeface="Times New Roman" pitchFamily="18" charset="0"/>
              </a:rPr>
              <a:t>Аудандастырудың бұл әдісі ренталық </a:t>
            </a:r>
            <a:r>
              <a:rPr sz="2800" spc="-15" dirty="0">
                <a:latin typeface="Times New Roman" pitchFamily="18" charset="0"/>
                <a:cs typeface="Times New Roman" pitchFamily="18" charset="0"/>
              </a:rPr>
              <a:t>факторлардың </a:t>
            </a:r>
            <a:r>
              <a:rPr sz="2800" spc="-10" dirty="0">
                <a:latin typeface="Times New Roman" pitchFamily="18" charset="0"/>
                <a:cs typeface="Times New Roman" pitchFamily="18" charset="0"/>
              </a:rPr>
              <a:t>мәні арқылы  бағалау аймақтарының түзету </a:t>
            </a:r>
            <a:r>
              <a:rPr sz="2800" spc="-15" dirty="0">
                <a:latin typeface="Times New Roman" pitchFamily="18" charset="0"/>
                <a:cs typeface="Times New Roman" pitchFamily="18" charset="0"/>
              </a:rPr>
              <a:t>коэффициенттерін </a:t>
            </a:r>
            <a:r>
              <a:rPr sz="2800" spc="-10" dirty="0">
                <a:latin typeface="Times New Roman" pitchFamily="18" charset="0"/>
                <a:cs typeface="Times New Roman" pitchFamily="18" charset="0"/>
              </a:rPr>
              <a:t>анықтауға  негізделген.</a:t>
            </a:r>
            <a:endParaRPr sz="2800" dirty="0">
              <a:latin typeface="Times New Roman" pitchFamily="18" charset="0"/>
              <a:cs typeface="Times New Roman" pitchFamily="18" charset="0"/>
            </a:endParaRPr>
          </a:p>
          <a:p>
            <a:pPr marL="12700" marR="1666875" indent="96520">
              <a:lnSpc>
                <a:spcPct val="115799"/>
              </a:lnSpc>
            </a:pPr>
            <a:r>
              <a:rPr sz="2800" spc="-10" dirty="0">
                <a:latin typeface="Times New Roman" pitchFamily="18" charset="0"/>
                <a:cs typeface="Times New Roman" pitchFamily="18" charset="0"/>
              </a:rPr>
              <a:t>Таспа құраушы </a:t>
            </a:r>
            <a:r>
              <a:rPr sz="2800" spc="-15" dirty="0">
                <a:latin typeface="Times New Roman" pitchFamily="18" charset="0"/>
                <a:cs typeface="Times New Roman" pitchFamily="18" charset="0"/>
              </a:rPr>
              <a:t>факторлардың </a:t>
            </a:r>
            <a:r>
              <a:rPr sz="2800" spc="-10" dirty="0">
                <a:latin typeface="Times New Roman" pitchFamily="18" charset="0"/>
                <a:cs typeface="Times New Roman" pitchFamily="18" charset="0"/>
              </a:rPr>
              <a:t>мәні келесі салыстырмалы  </a:t>
            </a:r>
            <a:r>
              <a:rPr sz="2800" spc="-15" dirty="0">
                <a:latin typeface="Times New Roman" pitchFamily="18" charset="0"/>
                <a:cs typeface="Times New Roman" pitchFamily="18" charset="0"/>
              </a:rPr>
              <a:t>коэффициенттермен</a:t>
            </a:r>
            <a:r>
              <a:rPr sz="2800" spc="-10" dirty="0">
                <a:latin typeface="Times New Roman" pitchFamily="18" charset="0"/>
                <a:cs typeface="Times New Roman" pitchFamily="18" charset="0"/>
              </a:rPr>
              <a:t> көрсетіледі:</a:t>
            </a:r>
            <a:endParaRPr sz="2800" dirty="0">
              <a:latin typeface="Times New Roman" pitchFamily="18" charset="0"/>
              <a:cs typeface="Times New Roman" pitchFamily="18" charset="0"/>
            </a:endParaRPr>
          </a:p>
          <a:p>
            <a:pPr marL="565785" indent="-457200">
              <a:lnSpc>
                <a:spcPct val="100000"/>
              </a:lnSpc>
              <a:spcBef>
                <a:spcPts val="590"/>
              </a:spcBef>
              <a:buFont typeface="Wingdings" pitchFamily="2" charset="2"/>
              <a:buChar char="Ø"/>
              <a:tabLst>
                <a:tab pos="315595" algn="l"/>
              </a:tabLst>
            </a:pPr>
            <a:r>
              <a:rPr lang="ru-RU" sz="2800" dirty="0" err="1">
                <a:latin typeface="Times New Roman" pitchFamily="18" charset="0"/>
                <a:cs typeface="Times New Roman" pitchFamily="18" charset="0"/>
              </a:rPr>
              <a:t>қоғамдық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орталықтарға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қолжетімділік</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r>
              <a:rPr lang="ru-RU" sz="2800" dirty="0" err="1">
                <a:latin typeface="Times New Roman" pitchFamily="18" charset="0"/>
                <a:cs typeface="Times New Roman" pitchFamily="18" charset="0"/>
              </a:rPr>
              <a:t>инженерлік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жабдықтар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абаттандыру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және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көліктік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қолжетімділік</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мәдени-тұрмыстық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қызмет</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көрсету</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тарихи</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ландшафттық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эстетикалық</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қоршаған</a:t>
            </a:r>
            <a:r>
              <a:rPr lang="ru-RU" sz="2800" dirty="0">
                <a:latin typeface="Times New Roman" pitchFamily="18" charset="0"/>
                <a:cs typeface="Times New Roman" pitchFamily="18" charset="0"/>
              </a:rPr>
              <a:t> орта </a:t>
            </a:r>
            <a:r>
              <a:rPr lang="ru-RU" sz="2800" dirty="0" err="1">
                <a:latin typeface="Times New Roman" pitchFamily="18" charset="0"/>
                <a:cs typeface="Times New Roman" pitchFamily="18" charset="0"/>
              </a:rPr>
              <a:t>жағдайы</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r>
              <a:rPr lang="ru-RU" sz="2800" dirty="0" err="1">
                <a:latin typeface="Times New Roman" pitchFamily="18" charset="0"/>
                <a:cs typeface="Times New Roman" pitchFamily="18" charset="0"/>
              </a:rPr>
              <a:t>инженерлік-геологиялық</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r>
              <a:rPr lang="ru-RU" sz="2800" dirty="0" err="1">
                <a:latin typeface="Times New Roman" pitchFamily="18" charset="0"/>
                <a:cs typeface="Times New Roman" pitchFamily="18" charset="0"/>
              </a:rPr>
              <a:t>рекреациялық</a:t>
            </a:r>
            <a:r>
              <a:rPr lang="ru-RU" sz="280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endParaRPr sz="2800" dirty="0">
              <a:latin typeface="Times New Roman" pitchFamily="18" charset="0"/>
              <a:cs typeface="Times New Roman" pitchFamily="18" charset="0"/>
            </a:endParaRPr>
          </a:p>
        </p:txBody>
      </p:sp>
      <p:sp>
        <p:nvSpPr>
          <p:cNvPr id="34" name="object 34"/>
          <p:cNvSpPr/>
          <p:nvPr/>
        </p:nvSpPr>
        <p:spPr>
          <a:xfrm>
            <a:off x="0" y="2"/>
            <a:ext cx="2228849" cy="2100989"/>
          </a:xfrm>
          <a:prstGeom prst="rect">
            <a:avLst/>
          </a:prstGeom>
          <a:blipFill>
            <a:blip r:embed="rId2" cstate="print"/>
            <a:stretch>
              <a:fillRect/>
            </a:stretch>
          </a:blipFill>
        </p:spPr>
        <p:txBody>
          <a:bodyPr wrap="square" lIns="0" tIns="0" rIns="0" bIns="0" rtlCol="0"/>
          <a:lstStyle/>
          <a:p>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0349" y="5829300"/>
            <a:ext cx="3776744"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a:extLst>
              <a:ext uri="{FF2B5EF4-FFF2-40B4-BE49-F238E27FC236}">
                <a16:creationId xmlns:a16="http://schemas.microsoft.com/office/drawing/2014/main" id="{C92FB585-2C4E-46B6-AFAF-E0A27D14FEED}"/>
              </a:ext>
            </a:extLst>
          </p:cNvPr>
          <p:cNvSpPr txBox="1"/>
          <p:nvPr/>
        </p:nvSpPr>
        <p:spPr>
          <a:xfrm>
            <a:off x="343347" y="4227645"/>
            <a:ext cx="576064" cy="769441"/>
          </a:xfrm>
          <a:prstGeom prst="rect">
            <a:avLst/>
          </a:prstGeom>
          <a:solidFill>
            <a:schemeClr val="accent3">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kk-KZ" sz="4400" b="1" dirty="0"/>
              <a:t>1</a:t>
            </a:r>
            <a:endParaRPr lang="ru-RU" sz="4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9144000" y="9774844"/>
            <a:ext cx="7585075" cy="512445"/>
          </a:xfrm>
          <a:custGeom>
            <a:avLst/>
            <a:gdLst/>
            <a:ahLst/>
            <a:cxnLst/>
            <a:rect l="l" t="t" r="r" b="b"/>
            <a:pathLst>
              <a:path w="7585075" h="512445">
                <a:moveTo>
                  <a:pt x="0" y="0"/>
                </a:moveTo>
                <a:lnTo>
                  <a:pt x="7584832" y="0"/>
                </a:lnTo>
                <a:lnTo>
                  <a:pt x="7584832" y="512152"/>
                </a:lnTo>
                <a:lnTo>
                  <a:pt x="0" y="512152"/>
                </a:lnTo>
                <a:lnTo>
                  <a:pt x="0" y="0"/>
                </a:lnTo>
                <a:close/>
              </a:path>
            </a:pathLst>
          </a:custGeom>
          <a:solidFill>
            <a:srgbClr val="E9A80C"/>
          </a:solidFill>
        </p:spPr>
        <p:txBody>
          <a:bodyPr wrap="square" lIns="0" tIns="0" rIns="0" bIns="0" rtlCol="0"/>
          <a:lstStyle/>
          <a:p>
            <a:endParaRPr/>
          </a:p>
        </p:txBody>
      </p:sp>
      <p:sp>
        <p:nvSpPr>
          <p:cNvPr id="27" name="object 27"/>
          <p:cNvSpPr txBox="1"/>
          <p:nvPr/>
        </p:nvSpPr>
        <p:spPr>
          <a:xfrm>
            <a:off x="1143000" y="2843572"/>
            <a:ext cx="12621895" cy="7408438"/>
          </a:xfrm>
          <a:prstGeom prst="rect">
            <a:avLst/>
          </a:prstGeom>
        </p:spPr>
        <p:txBody>
          <a:bodyPr vert="horz" wrap="square" lIns="0" tIns="87630" rIns="0" bIns="0" rtlCol="0">
            <a:spAutoFit/>
          </a:bodyPr>
          <a:lstStyle/>
          <a:p>
            <a:pPr marL="109220">
              <a:lnSpc>
                <a:spcPct val="100000"/>
              </a:lnSpc>
              <a:spcBef>
                <a:spcPts val="690"/>
              </a:spcBef>
            </a:pPr>
            <a:r>
              <a:rPr lang="kk-KZ" sz="3200" b="1" i="1" dirty="0">
                <a:latin typeface="Times New Roman" pitchFamily="18" charset="0"/>
                <a:cs typeface="Times New Roman" pitchFamily="18" charset="0"/>
              </a:rPr>
              <a:t>Нарықтық құн критерийі бойынша аймақтарға бөлу</a:t>
            </a:r>
          </a:p>
          <a:p>
            <a:pPr marL="109220">
              <a:lnSpc>
                <a:spcPct val="100000"/>
              </a:lnSpc>
              <a:spcBef>
                <a:spcPts val="690"/>
              </a:spcBef>
            </a:pPr>
            <a:r>
              <a:rPr lang="ru-RU" sz="2800" spc="-10" dirty="0" err="1">
                <a:latin typeface="Times New Roman" pitchFamily="18" charset="0"/>
                <a:cs typeface="Times New Roman" pitchFamily="18" charset="0"/>
              </a:rPr>
              <a:t>Бастапқы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нарықта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сатуды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салыстыру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жер</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аукциондарының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деректері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бойынша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соңғы</a:t>
            </a:r>
            <a:r>
              <a:rPr lang="ru-RU" sz="2800" spc="-10" dirty="0">
                <a:latin typeface="Times New Roman" pitchFamily="18" charset="0"/>
                <a:cs typeface="Times New Roman" pitchFamily="18" charset="0"/>
              </a:rPr>
              <a:t> 2-3 </a:t>
            </a:r>
            <a:r>
              <a:rPr lang="ru-RU" sz="2800" spc="-10" dirty="0" err="1">
                <a:latin typeface="Times New Roman" pitchFamily="18" charset="0"/>
                <a:cs typeface="Times New Roman" pitchFamily="18" charset="0"/>
              </a:rPr>
              <a:t>жыл</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ішінде</a:t>
            </a:r>
            <a:r>
              <a:rPr lang="ru-RU" sz="2800" spc="-10" dirty="0">
                <a:latin typeface="Times New Roman" pitchFamily="18" charset="0"/>
                <a:cs typeface="Times New Roman" pitchFamily="18" charset="0"/>
              </a:rPr>
              <a:t>), ал </a:t>
            </a:r>
            <a:r>
              <a:rPr lang="ru-RU" sz="2800" spc="-10" dirty="0" err="1">
                <a:latin typeface="Times New Roman" pitchFamily="18" charset="0"/>
                <a:cs typeface="Times New Roman" pitchFamily="18" charset="0"/>
              </a:rPr>
              <a:t>қайталама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нарықта</a:t>
            </a:r>
            <a:r>
              <a:rPr lang="ru-RU" sz="2800" spc="-10" dirty="0">
                <a:latin typeface="Times New Roman" pitchFamily="18" charset="0"/>
                <a:cs typeface="Times New Roman" pitchFamily="18" charset="0"/>
              </a:rPr>
              <a:t> – </a:t>
            </a:r>
            <a:r>
              <a:rPr lang="ru-RU" sz="2800" spc="-10" dirty="0" err="1">
                <a:latin typeface="Times New Roman" pitchFamily="18" charset="0"/>
                <a:cs typeface="Times New Roman" pitchFamily="18" charset="0"/>
              </a:rPr>
              <a:t>жасалған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мәмілелердің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нәтижелері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бойынша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риэлторлық</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кеңселердің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деректері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және</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сатуға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ұсынылатын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жер</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учаскелері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бойынша</a:t>
            </a:r>
            <a:r>
              <a:rPr lang="ru-RU" sz="2800" spc="-10" dirty="0">
                <a:latin typeface="Times New Roman" pitchFamily="18" charset="0"/>
                <a:cs typeface="Times New Roman" pitchFamily="18" charset="0"/>
              </a:rPr>
              <a:t> (БАҚ </a:t>
            </a:r>
            <a:r>
              <a:rPr lang="ru-RU" sz="2800" spc="-10" dirty="0" err="1">
                <a:latin typeface="Times New Roman" pitchFamily="18" charset="0"/>
                <a:cs typeface="Times New Roman" pitchFamily="18" charset="0"/>
              </a:rPr>
              <a:t>деректері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мынадай</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ретпен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жүргізіледі</a:t>
            </a:r>
            <a:r>
              <a:rPr lang="ru-RU" sz="2800" spc="-10" dirty="0">
                <a:latin typeface="Times New Roman" pitchFamily="18" charset="0"/>
                <a:cs typeface="Times New Roman" pitchFamily="18" charset="0"/>
              </a:rPr>
              <a:t>:</a:t>
            </a:r>
          </a:p>
          <a:p>
            <a:pPr marL="109220">
              <a:lnSpc>
                <a:spcPct val="100000"/>
              </a:lnSpc>
              <a:spcBef>
                <a:spcPts val="690"/>
              </a:spcBef>
            </a:pP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деректерді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жинау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зерттеу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және</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талдау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орналасқан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ауданы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жер</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учаскелерінің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нарықтық</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құны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және</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жылжымайтын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мүлікті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жалға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алу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құны</a:t>
            </a:r>
            <a:r>
              <a:rPr lang="ru-RU" sz="2800" spc="-10" dirty="0">
                <a:latin typeface="Times New Roman" pitchFamily="18" charset="0"/>
                <a:cs typeface="Times New Roman" pitchFamily="18" charset="0"/>
              </a:rPr>
              <a:t>);</a:t>
            </a:r>
          </a:p>
          <a:p>
            <a:pPr marL="109220">
              <a:lnSpc>
                <a:spcPct val="100000"/>
              </a:lnSpc>
              <a:spcBef>
                <a:spcPts val="690"/>
              </a:spcBef>
            </a:pP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бастапқы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деректерді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жалпылау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негізінде</a:t>
            </a:r>
            <a:r>
              <a:rPr lang="ru-RU" sz="2800" spc="-10" dirty="0">
                <a:latin typeface="Times New Roman" pitchFamily="18" charset="0"/>
                <a:cs typeface="Times New Roman" pitchFamily="18" charset="0"/>
              </a:rPr>
              <a:t> 1 м2 </a:t>
            </a:r>
            <a:r>
              <a:rPr lang="ru-RU" sz="2800" spc="-10" dirty="0" err="1">
                <a:latin typeface="Times New Roman" pitchFamily="18" charset="0"/>
                <a:cs typeface="Times New Roman" pitchFamily="18" charset="0"/>
              </a:rPr>
              <a:t>жер</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учаскелері</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құнының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орташа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өлшенген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шамасын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және</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жылжымайтын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мүлік</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үшін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жалдау</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ақысын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анықтау</a:t>
            </a:r>
            <a:r>
              <a:rPr lang="ru-RU" sz="2800" spc="-10" dirty="0">
                <a:latin typeface="Times New Roman" pitchFamily="18" charset="0"/>
                <a:cs typeface="Times New Roman" pitchFamily="18" charset="0"/>
              </a:rPr>
              <a:t>.</a:t>
            </a:r>
          </a:p>
          <a:p>
            <a:pPr marL="109220">
              <a:lnSpc>
                <a:spcPct val="100000"/>
              </a:lnSpc>
              <a:spcBef>
                <a:spcPts val="690"/>
              </a:spcBef>
            </a:pPr>
            <a:r>
              <a:rPr lang="ru-RU" sz="2800" spc="-10" dirty="0" err="1">
                <a:latin typeface="Times New Roman" pitchFamily="18" charset="0"/>
                <a:cs typeface="Times New Roman" pitchFamily="18" charset="0"/>
              </a:rPr>
              <a:t>Жердің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орташа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өлшенген</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құны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Рзу</a:t>
            </a:r>
            <a:r>
              <a:rPr lang="ru-RU" sz="2800" spc="-10" dirty="0">
                <a:latin typeface="Times New Roman" pitchFamily="18" charset="0"/>
                <a:cs typeface="Times New Roman" pitchFamily="18" charset="0"/>
              </a:rPr>
              <a:t>) 1 м2 формула </a:t>
            </a:r>
            <a:r>
              <a:rPr lang="ru-RU" sz="2800" spc="-10" dirty="0" err="1">
                <a:latin typeface="Times New Roman" pitchFamily="18" charset="0"/>
                <a:cs typeface="Times New Roman" pitchFamily="18" charset="0"/>
              </a:rPr>
              <a:t>бойынша</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анықталады</a:t>
            </a:r>
            <a:r>
              <a:rPr lang="ru-RU" sz="2800" spc="-10" dirty="0">
                <a:latin typeface="Times New Roman" pitchFamily="18" charset="0"/>
                <a:cs typeface="Times New Roman" pitchFamily="18" charset="0"/>
              </a:rPr>
              <a:t>:</a:t>
            </a:r>
          </a:p>
          <a:p>
            <a:pPr marL="109220">
              <a:lnSpc>
                <a:spcPct val="100000"/>
              </a:lnSpc>
              <a:spcBef>
                <a:spcPts val="690"/>
              </a:spcBef>
            </a:pPr>
            <a:r>
              <a:rPr lang="ru-RU" sz="2800" spc="-10" dirty="0" err="1">
                <a:latin typeface="Times New Roman" pitchFamily="18" charset="0"/>
                <a:cs typeface="Times New Roman" pitchFamily="18" charset="0"/>
              </a:rPr>
              <a:t>Рзу</a:t>
            </a:r>
            <a:r>
              <a:rPr lang="ru-RU" sz="2800" spc="-10" dirty="0">
                <a:latin typeface="Times New Roman" pitchFamily="18" charset="0"/>
                <a:cs typeface="Times New Roman" pitchFamily="18" charset="0"/>
              </a:rPr>
              <a:t> = ∑</a:t>
            </a:r>
            <a:r>
              <a:rPr lang="ru-RU" sz="2800" spc="-10" dirty="0" err="1">
                <a:latin typeface="Times New Roman" pitchFamily="18" charset="0"/>
                <a:cs typeface="Times New Roman" pitchFamily="18" charset="0"/>
              </a:rPr>
              <a:t>Сз</a:t>
            </a:r>
            <a:r>
              <a:rPr lang="ru-RU" sz="2800" spc="-10" dirty="0">
                <a:latin typeface="Times New Roman" pitchFamily="18" charset="0"/>
                <a:cs typeface="Times New Roman" pitchFamily="18" charset="0"/>
              </a:rPr>
              <a:t>/Ѕ </a:t>
            </a:r>
            <a:r>
              <a:rPr lang="ru-RU" sz="2800" spc="-10" dirty="0" err="1">
                <a:latin typeface="Times New Roman" pitchFamily="18" charset="0"/>
                <a:cs typeface="Times New Roman" pitchFamily="18" charset="0"/>
              </a:rPr>
              <a:t>Ѕзу</a:t>
            </a:r>
            <a:r>
              <a:rPr lang="ru-RU" sz="2800" spc="-10" dirty="0">
                <a:latin typeface="Times New Roman" pitchFamily="18" charset="0"/>
                <a:cs typeface="Times New Roman" pitchFamily="18" charset="0"/>
              </a:rPr>
              <a:t>,</a:t>
            </a:r>
          </a:p>
          <a:p>
            <a:pPr marL="109220">
              <a:lnSpc>
                <a:spcPct val="100000"/>
              </a:lnSpc>
              <a:spcBef>
                <a:spcPts val="690"/>
              </a:spcBef>
            </a:pPr>
            <a:r>
              <a:rPr lang="ru-RU" sz="2800" spc="-10" dirty="0" err="1">
                <a:latin typeface="Times New Roman" pitchFamily="18" charset="0"/>
                <a:cs typeface="Times New Roman" pitchFamily="18" charset="0"/>
              </a:rPr>
              <a:t>мұндағы</a:t>
            </a:r>
            <a:r>
              <a:rPr lang="ru-RU" sz="2800" spc="-10" dirty="0">
                <a:latin typeface="Times New Roman" pitchFamily="18" charset="0"/>
                <a:cs typeface="Times New Roman" pitchFamily="18" charset="0"/>
              </a:rPr>
              <a:t>: </a:t>
            </a:r>
          </a:p>
          <a:p>
            <a:pPr marL="109220">
              <a:lnSpc>
                <a:spcPct val="100000"/>
              </a:lnSpc>
              <a:spcBef>
                <a:spcPts val="690"/>
              </a:spcBef>
            </a:pPr>
            <a:r>
              <a:rPr lang="ru-RU" sz="2800" spc="-10" dirty="0" err="1">
                <a:latin typeface="Times New Roman" pitchFamily="18" charset="0"/>
                <a:cs typeface="Times New Roman" pitchFamily="18" charset="0"/>
              </a:rPr>
              <a:t>Сз-жер</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учаскесінің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нарықтық</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құны</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теңге</a:t>
            </a:r>
            <a:r>
              <a:rPr lang="ru-RU" sz="2800" spc="-10" dirty="0">
                <a:latin typeface="Times New Roman" pitchFamily="18" charset="0"/>
                <a:cs typeface="Times New Roman" pitchFamily="18" charset="0"/>
              </a:rPr>
              <a:t> / ш. м</a:t>
            </a:r>
          </a:p>
          <a:p>
            <a:pPr marL="109220">
              <a:lnSpc>
                <a:spcPct val="100000"/>
              </a:lnSpc>
              <a:spcBef>
                <a:spcPts val="690"/>
              </a:spcBef>
            </a:pPr>
            <a:r>
              <a:rPr lang="ru-RU" sz="2800" spc="-10" dirty="0" err="1">
                <a:latin typeface="Times New Roman" pitchFamily="18" charset="0"/>
                <a:cs typeface="Times New Roman" pitchFamily="18" charset="0"/>
              </a:rPr>
              <a:t>Ѕзу</a:t>
            </a:r>
            <a:r>
              <a:rPr lang="ru-RU" sz="2800" spc="-10" dirty="0">
                <a:latin typeface="Times New Roman" pitchFamily="18" charset="0"/>
                <a:cs typeface="Times New Roman" pitchFamily="18" charset="0"/>
              </a:rPr>
              <a:t> - </a:t>
            </a:r>
            <a:r>
              <a:rPr lang="ru-RU" sz="2800" spc="-10" dirty="0" err="1">
                <a:latin typeface="Times New Roman" pitchFamily="18" charset="0"/>
                <a:cs typeface="Times New Roman" pitchFamily="18" charset="0"/>
              </a:rPr>
              <a:t>жер</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учаскесінің</a:t>
            </a:r>
            <a:r>
              <a:rPr lang="ru-RU" sz="2800" spc="-10" dirty="0">
                <a:latin typeface="Times New Roman" pitchFamily="18" charset="0"/>
                <a:cs typeface="Times New Roman" pitchFamily="18" charset="0"/>
              </a:rPr>
              <a:t> </a:t>
            </a:r>
            <a:r>
              <a:rPr lang="ru-RU" sz="2800" spc="-10" dirty="0" err="1">
                <a:latin typeface="Times New Roman" pitchFamily="18" charset="0"/>
                <a:cs typeface="Times New Roman" pitchFamily="18" charset="0"/>
              </a:rPr>
              <a:t>ауданы</a:t>
            </a:r>
            <a:r>
              <a:rPr lang="ru-RU" sz="2800" spc="-10" dirty="0">
                <a:latin typeface="Times New Roman" pitchFamily="18" charset="0"/>
                <a:cs typeface="Times New Roman" pitchFamily="18" charset="0"/>
              </a:rPr>
              <a:t>.</a:t>
            </a:r>
          </a:p>
          <a:p>
            <a:pPr marL="565785" indent="-457200">
              <a:lnSpc>
                <a:spcPct val="100000"/>
              </a:lnSpc>
              <a:spcBef>
                <a:spcPts val="590"/>
              </a:spcBef>
              <a:buFont typeface="Wingdings" pitchFamily="2" charset="2"/>
              <a:buChar char="Ø"/>
              <a:tabLst>
                <a:tab pos="315595" algn="l"/>
              </a:tabLst>
            </a:pPr>
            <a:endParaRPr sz="2800" dirty="0">
              <a:latin typeface="Times New Roman" pitchFamily="18" charset="0"/>
              <a:cs typeface="Times New Roman" pitchFamily="18" charset="0"/>
            </a:endParaRPr>
          </a:p>
        </p:txBody>
      </p:sp>
      <p:sp>
        <p:nvSpPr>
          <p:cNvPr id="34" name="object 34"/>
          <p:cNvSpPr/>
          <p:nvPr/>
        </p:nvSpPr>
        <p:spPr>
          <a:xfrm>
            <a:off x="0" y="2"/>
            <a:ext cx="2228849" cy="2100989"/>
          </a:xfrm>
          <a:prstGeom prst="rect">
            <a:avLst/>
          </a:prstGeom>
          <a:blipFill>
            <a:blip r:embed="rId2" cstate="print"/>
            <a:stretch>
              <a:fillRect/>
            </a:stretch>
          </a:blipFill>
        </p:spPr>
        <p:txBody>
          <a:bodyPr wrap="square" lIns="0" tIns="0" rIns="0" bIns="0" rtlCol="0"/>
          <a:lstStyle/>
          <a:p>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0349" y="5829300"/>
            <a:ext cx="3776744"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C92FB585-2C4E-46B6-AFAF-E0A27D14FEED}"/>
              </a:ext>
            </a:extLst>
          </p:cNvPr>
          <p:cNvSpPr txBox="1"/>
          <p:nvPr/>
        </p:nvSpPr>
        <p:spPr>
          <a:xfrm>
            <a:off x="381000" y="4000500"/>
            <a:ext cx="576064" cy="769441"/>
          </a:xfrm>
          <a:prstGeom prst="rect">
            <a:avLst/>
          </a:prstGeom>
          <a:solidFill>
            <a:schemeClr val="accent3">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kk-KZ" sz="4400" b="1" dirty="0"/>
              <a:t>2</a:t>
            </a:r>
            <a:endParaRPr lang="ru-RU" sz="4400" b="1" dirty="0"/>
          </a:p>
        </p:txBody>
      </p:sp>
    </p:spTree>
    <p:extLst>
      <p:ext uri="{BB962C8B-B14F-4D97-AF65-F5344CB8AC3E}">
        <p14:creationId xmlns:p14="http://schemas.microsoft.com/office/powerpoint/2010/main" val="929961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987</TotalTime>
  <Words>380</Words>
  <Application>Microsoft Office PowerPoint</Application>
  <PresentationFormat>Произвольный</PresentationFormat>
  <Paragraphs>31</Paragraphs>
  <Slides>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vt:i4>
      </vt:variant>
    </vt:vector>
  </HeadingPairs>
  <TitlesOfParts>
    <vt:vector size="9" baseType="lpstr">
      <vt:lpstr>Calibri</vt:lpstr>
      <vt:lpstr>Roboto</vt:lpstr>
      <vt:lpstr>Times New Roman</vt:lpstr>
      <vt:lpstr>Wingdings</vt:lpstr>
      <vt:lpstr>Office Theme</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Риддер қаласының жерлерін аймақтарға бөлу</dc:title>
  <dc:creator>User</dc:creator>
  <cp:keywords>DAFjCjpnE4c,BAEX8yyIRO4</cp:keywords>
  <cp:lastModifiedBy>admin</cp:lastModifiedBy>
  <cp:revision>21</cp:revision>
  <dcterms:created xsi:type="dcterms:W3CDTF">2023-05-16T05:23:55Z</dcterms:created>
  <dcterms:modified xsi:type="dcterms:W3CDTF">2025-11-11T17:13:19Z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2023-05-16T00:00:00Z</vt:filetime>
  </property>
  <property fmtid="{D5CDD505-2E9C-101B-9397-08002B2CF9AE}" pid="3" name="Creator">
    <vt:lpwstr>Canva</vt:lpwstr>
  </property>
  <property fmtid="{D5CDD505-2E9C-101B-9397-08002B2CF9AE}" pid="4" name="LastSaved">
    <vt:filetime>2023-05-16T00:00:00Z</vt:filetime>
  </property>
</Properties>
</file>